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2" r:id="rId1"/>
    <p:sldMasterId id="2147483683" r:id="rId2"/>
  </p:sldMasterIdLst>
  <p:notesMasterIdLst>
    <p:notesMasterId r:id="rId29"/>
  </p:notesMasterIdLst>
  <p:sldIdLst>
    <p:sldId id="256" r:id="rId3"/>
    <p:sldId id="257" r:id="rId4"/>
    <p:sldId id="258" r:id="rId5"/>
    <p:sldId id="299" r:id="rId6"/>
    <p:sldId id="298" r:id="rId7"/>
    <p:sldId id="301" r:id="rId8"/>
    <p:sldId id="302" r:id="rId9"/>
    <p:sldId id="303" r:id="rId10"/>
    <p:sldId id="305" r:id="rId11"/>
    <p:sldId id="306" r:id="rId12"/>
    <p:sldId id="307" r:id="rId13"/>
    <p:sldId id="297" r:id="rId14"/>
    <p:sldId id="304" r:id="rId15"/>
    <p:sldId id="309" r:id="rId16"/>
    <p:sldId id="308" r:id="rId17"/>
    <p:sldId id="300" r:id="rId18"/>
    <p:sldId id="310" r:id="rId19"/>
    <p:sldId id="311" r:id="rId20"/>
    <p:sldId id="312" r:id="rId21"/>
    <p:sldId id="295" r:id="rId22"/>
    <p:sldId id="296" r:id="rId23"/>
    <p:sldId id="266" r:id="rId24"/>
    <p:sldId id="267" r:id="rId25"/>
    <p:sldId id="274" r:id="rId26"/>
    <p:sldId id="277" r:id="rId27"/>
    <p:sldId id="278" r:id="rId2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-634" y="-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304849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587fb4d529_0_4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2" name="Google Shape;172;g587fb4d529_0_4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587fb4d529_0_4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8" name="Google Shape;178;g587fb4d529_0_4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587fb4d529_0_4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4" name="Google Shape;184;g587fb4d529_0_4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587fb4d529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41350" y="914400"/>
            <a:ext cx="5573713" cy="31353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48" name="Google Shape;248;g587fb4d529_0_79:notes"/>
          <p:cNvSpPr txBox="1">
            <a:spLocks noGrp="1"/>
          </p:cNvSpPr>
          <p:nvPr>
            <p:ph type="body" idx="1"/>
          </p:nvPr>
        </p:nvSpPr>
        <p:spPr>
          <a:xfrm>
            <a:off x="1046350" y="4352637"/>
            <a:ext cx="4770900" cy="41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93748" marR="0" lvl="0" indent="-193748" algn="l" rtl="0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"/>
              <a:buFont typeface="Calibri"/>
              <a:buNone/>
            </a:pPr>
            <a:r>
              <a:rPr lang="ru" sz="1200" dirty="0">
                <a:solidFill>
                  <a:schemeClr val="lt1"/>
                </a:solidFill>
              </a:rPr>
              <a:t>From </a:t>
            </a:r>
            <a:r>
              <a:rPr lang="ru" sz="1200" i="1" dirty="0">
                <a:solidFill>
                  <a:schemeClr val="lt1"/>
                </a:solidFill>
              </a:rPr>
              <a:t>New England Journal of Medicine</a:t>
            </a:r>
            <a:r>
              <a:rPr lang="ru" sz="1200" dirty="0">
                <a:solidFill>
                  <a:schemeClr val="lt1"/>
                </a:solidFill>
              </a:rPr>
              <a:t>, Klootwijk, ED., Reichold, M., Helip-Wooley, A., </a:t>
            </a:r>
            <a:r>
              <a:rPr lang="ru" sz="1200" i="1" dirty="0">
                <a:solidFill>
                  <a:schemeClr val="lt1"/>
                </a:solidFill>
              </a:rPr>
              <a:t>et al., </a:t>
            </a:r>
            <a:r>
              <a:rPr lang="ru" sz="1200" dirty="0">
                <a:solidFill>
                  <a:schemeClr val="lt1"/>
                </a:solidFill>
              </a:rPr>
              <a:t>Mistargeting of peroxisomal EHHADH and inherited renal Fanconi’s syndrome, 370(2), pp. 129–138. Copyright © 2014 Massachusetts Medical Society. Reprinted with permission from Massachusetts Medical Society.</a:t>
            </a:r>
            <a:endParaRPr dirty="0"/>
          </a:p>
          <a:p>
            <a:pPr marL="193748" lvl="0" indent="-193748" algn="l" rtl="0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587fb4d529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8" name="Google Shape;258;g587fb4d529_0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g587fb4d529_0_8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23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587fb4d529_0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3" name="Google Shape;333;g587fb4d529_0_1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g587fb4d529_0_15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24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587fb4d529_0_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0" name="Google Shape;360;g587fb4d529_0_1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/>
              <a:t>From the appendix of the paper: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/>
              <a:t>Top Panel (WT)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/>
              <a:t>Left: WT EHHADAH protein (green); Middle: mitotracker (Red); right: Merge (no overlap)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/>
              <a:t>Bottom Panel (Mutant)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/>
              <a:t>Left: Mutant EHHADH protein (green) (note broader intracellular localization of mutant relative to WT); Middle: Mitotracker (red); right: Merge (see overlap)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ru" i="1" dirty="0"/>
              <a:t>Credit: </a:t>
            </a:r>
            <a:r>
              <a:rPr lang="ru" sz="1200" dirty="0">
                <a:solidFill>
                  <a:schemeClr val="lt1"/>
                </a:solidFill>
              </a:rPr>
              <a:t>From </a:t>
            </a:r>
            <a:r>
              <a:rPr lang="ru" sz="1200" i="1" dirty="0">
                <a:solidFill>
                  <a:schemeClr val="lt1"/>
                </a:solidFill>
              </a:rPr>
              <a:t>New England Journal of Medicine</a:t>
            </a:r>
            <a:r>
              <a:rPr lang="ru" sz="1200" dirty="0">
                <a:solidFill>
                  <a:schemeClr val="lt1"/>
                </a:solidFill>
              </a:rPr>
              <a:t>, Klootwijk, ED., Reichold, M., Helip-Wooley, A., </a:t>
            </a:r>
            <a:r>
              <a:rPr lang="ru" sz="1200" i="1" dirty="0">
                <a:solidFill>
                  <a:schemeClr val="lt1"/>
                </a:solidFill>
              </a:rPr>
              <a:t>et al., </a:t>
            </a:r>
            <a:r>
              <a:rPr lang="ru" sz="1200" dirty="0">
                <a:solidFill>
                  <a:schemeClr val="lt1"/>
                </a:solidFill>
              </a:rPr>
              <a:t>Mistargeting of peroxisomal EHHADH and inherited renal Fanconi’s syndrome, 370(2), pp. 129–138. Copyright © 2014 Massachusetts Medical Society. Reprinted with permission from Massachusetts Medical Society.</a:t>
            </a:r>
            <a:endParaRPr dirty="0"/>
          </a:p>
        </p:txBody>
      </p:sp>
      <p:sp>
        <p:nvSpPr>
          <p:cNvPr id="361" name="Google Shape;361;g587fb4d529_0_18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25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587fb4d529_0_1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6" name="Google Shape;376;g587fb4d529_0_1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From the appendix of the paper: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Top Panel (WT)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Left: WT EHHADAH protein (green); Middle: mitotracker (Red); right: Merge (no overlap)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Bottom Panel (Mutant)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Left: Mutant EHHADH protein (green) (note broader intracellular localization of mutant relative to WT); Middle: Mitotracker (red); right: Merge (see overlap)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ru" i="1"/>
              <a:t>Credit: </a:t>
            </a:r>
            <a:r>
              <a:rPr lang="ru" sz="1200">
                <a:solidFill>
                  <a:schemeClr val="lt1"/>
                </a:solidFill>
              </a:rPr>
              <a:t>From </a:t>
            </a:r>
            <a:r>
              <a:rPr lang="ru" sz="1200" i="1">
                <a:solidFill>
                  <a:schemeClr val="lt1"/>
                </a:solidFill>
              </a:rPr>
              <a:t>New England Journal of Medicine</a:t>
            </a:r>
            <a:r>
              <a:rPr lang="ru" sz="1200">
                <a:solidFill>
                  <a:schemeClr val="lt1"/>
                </a:solidFill>
              </a:rPr>
              <a:t>, Klootwijk, ED., Reichold, M., Helip-Wooley, A., </a:t>
            </a:r>
            <a:r>
              <a:rPr lang="ru" sz="1200" i="1">
                <a:solidFill>
                  <a:schemeClr val="lt1"/>
                </a:solidFill>
              </a:rPr>
              <a:t>et al., </a:t>
            </a:r>
            <a:r>
              <a:rPr lang="ru" sz="1200">
                <a:solidFill>
                  <a:schemeClr val="lt1"/>
                </a:solidFill>
              </a:rPr>
              <a:t>Mistargeting of peroxisomal EHHADH and inherited renal Fanconi’s syndrome, 370(2), pp. 129–138. Copyright © 2014 Massachusetts Medical Society. Reprinted with permission from Massachusetts Medical Society.</a:t>
            </a:r>
            <a:endParaRPr/>
          </a:p>
        </p:txBody>
      </p:sp>
      <p:sp>
        <p:nvSpPr>
          <p:cNvPr id="377" name="Google Shape;377;g587fb4d529_0_19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26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3"/>
          <p:cNvSpPr txBox="1">
            <a:spLocks noGrp="1"/>
          </p:cNvSpPr>
          <p:nvPr>
            <p:ph type="body" idx="1"/>
          </p:nvPr>
        </p:nvSpPr>
        <p:spPr>
          <a:xfrm rot="5400000">
            <a:off x="2874750" y="-1217400"/>
            <a:ext cx="33945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>
            <a:spLocks noGrp="1"/>
          </p:cNvSpPr>
          <p:nvPr>
            <p:ph type="title"/>
          </p:nvPr>
        </p:nvSpPr>
        <p:spPr>
          <a:xfrm rot="5400000">
            <a:off x="5463750" y="1371628"/>
            <a:ext cx="43887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4"/>
          <p:cNvSpPr txBox="1">
            <a:spLocks noGrp="1"/>
          </p:cNvSpPr>
          <p:nvPr>
            <p:ph type="body" idx="1"/>
          </p:nvPr>
        </p:nvSpPr>
        <p:spPr>
          <a:xfrm rot="5400000">
            <a:off x="1272750" y="-609572"/>
            <a:ext cx="43887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4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4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31" name="Google Shape;131;p2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32" name="Google Shape;132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6" name="Google Shape;136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8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9" name="Google Shape;139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43" name="Google Shape;143;p29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44" name="Google Shape;144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1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50" name="Google Shape;150;p31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51" name="Google Shape;151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2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54" name="Google Shape;154;p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3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33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58" name="Google Shape;158;p33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59" name="Google Shape;159;p33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0" name="Google Shape;160;p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4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163" name="Google Shape;163;p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5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66" name="Google Shape;166;p35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7" name="Google Shape;167;p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>
            <a:spLocks noGrp="1"/>
          </p:cNvSpPr>
          <p:nvPr>
            <p:ph type="title"/>
          </p:nvPr>
        </p:nvSpPr>
        <p:spPr>
          <a:xfrm>
            <a:off x="722313" y="3305175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7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81" name="Google Shape;81;p18"/>
          <p:cNvSpPr txBox="1">
            <a:spLocks noGrp="1"/>
          </p:cNvSpPr>
          <p:nvPr>
            <p:ph type="body" idx="2"/>
          </p:nvPr>
        </p:nvSpPr>
        <p:spPr>
          <a:xfrm>
            <a:off x="4648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9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8" name="Google Shape;88;p19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00" cy="29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89" name="Google Shape;89;p19"/>
          <p:cNvSpPr txBox="1">
            <a:spLocks noGrp="1"/>
          </p:cNvSpPr>
          <p:nvPr>
            <p:ph type="body" idx="3"/>
          </p:nvPr>
        </p:nvSpPr>
        <p:spPr>
          <a:xfrm>
            <a:off x="4645025" y="1151335"/>
            <a:ext cx="40419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90" name="Google Shape;90;p19"/>
          <p:cNvSpPr txBox="1">
            <a:spLocks noGrp="1"/>
          </p:cNvSpPr>
          <p:nvPr>
            <p:ph type="body" idx="4"/>
          </p:nvPr>
        </p:nvSpPr>
        <p:spPr>
          <a:xfrm>
            <a:off x="4645025" y="1631156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91" name="Google Shape;91;p19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9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9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0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0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0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>
            <a:spLocks noGrp="1"/>
          </p:cNvSpPr>
          <p:nvPr>
            <p:ph type="title"/>
          </p:nvPr>
        </p:nvSpPr>
        <p:spPr>
          <a:xfrm>
            <a:off x="457200" y="204788"/>
            <a:ext cx="3008400" cy="8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1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00" cy="43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body" idx="2"/>
          </p:nvPr>
        </p:nvSpPr>
        <p:spPr>
          <a:xfrm>
            <a:off x="457200" y="1076325"/>
            <a:ext cx="3008400" cy="35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03" name="Google Shape;103;p2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1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2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Google Shape;109;p22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400" cy="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10" name="Google Shape;110;p2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7" name="Google Shape;127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8" name="Google Shape;128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PubMed_Central" TargetMode="External"/><Relationship Id="rId3" Type="http://schemas.openxmlformats.org/officeDocument/2006/relationships/hyperlink" Target="https://www.ncbi.nlm.nih.gov/pmc/articles/PMC3201773" TargetMode="External"/><Relationship Id="rId7" Type="http://schemas.openxmlformats.org/officeDocument/2006/relationships/hyperlink" Target="https://doi.org/10.1038/srep0009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Digital_object_identifier" TargetMode="External"/><Relationship Id="rId5" Type="http://schemas.openxmlformats.org/officeDocument/2006/relationships/hyperlink" Target="https://ui.adsabs.harvard.edu/abs/2011NatSR...1E..90K" TargetMode="External"/><Relationship Id="rId10" Type="http://schemas.openxmlformats.org/officeDocument/2006/relationships/hyperlink" Target="https://www.ncbi.nlm.nih.gov/pubmed/22034591" TargetMode="External"/><Relationship Id="rId4" Type="http://schemas.openxmlformats.org/officeDocument/2006/relationships/hyperlink" Target="https://en.wikipedia.org/wiki/Bibcode" TargetMode="External"/><Relationship Id="rId9" Type="http://schemas.openxmlformats.org/officeDocument/2006/relationships/hyperlink" Target="https://en.wikipedia.org/wiki/PubMed_Identifier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7"/>
          <p:cNvSpPr txBox="1">
            <a:spLocks noGrp="1"/>
          </p:cNvSpPr>
          <p:nvPr>
            <p:ph type="ctrTitle"/>
          </p:nvPr>
        </p:nvSpPr>
        <p:spPr>
          <a:xfrm>
            <a:off x="311700" y="134975"/>
            <a:ext cx="85206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</a:pPr>
            <a:r>
              <a:rPr lang="ru" sz="2200">
                <a:latin typeface="Times New Roman"/>
                <a:ea typeface="Times New Roman"/>
                <a:cs typeface="Times New Roman"/>
                <a:sym typeface="Times New Roman"/>
              </a:rPr>
              <a:t>Al-Farabi Kazakh National University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ru" sz="2200">
                <a:latin typeface="Times New Roman"/>
                <a:ea typeface="Times New Roman"/>
                <a:cs typeface="Times New Roman"/>
                <a:sym typeface="Times New Roman"/>
              </a:rPr>
              <a:t>Higher School of Medicine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5" name="Google Shape;175;p37"/>
          <p:cNvSpPr txBox="1">
            <a:spLocks noGrp="1"/>
          </p:cNvSpPr>
          <p:nvPr>
            <p:ph type="subTitle" idx="1"/>
          </p:nvPr>
        </p:nvSpPr>
        <p:spPr>
          <a:xfrm>
            <a:off x="325450" y="1811962"/>
            <a:ext cx="8520600" cy="7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3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Post-translational </a:t>
            </a:r>
            <a:r>
              <a:rPr lang="ru" sz="30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modifications </a:t>
            </a:r>
            <a:r>
              <a:rPr lang="ru" sz="3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 </a:t>
            </a:r>
            <a:r>
              <a:rPr lang="ru" sz="30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folding</a:t>
            </a:r>
            <a:r>
              <a:rPr lang="en-US" sz="30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of proteins</a:t>
            </a:r>
            <a:endParaRPr sz="3000" b="1" dirty="0">
              <a:solidFill>
                <a:schemeClr val="dk1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51933" y="3719477"/>
            <a:ext cx="5101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Lecturer: PhD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Pinsky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Ilya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Vladimirovich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88" t="21948" r="25173" b="29128"/>
          <a:stretch/>
        </p:blipFill>
        <p:spPr bwMode="auto">
          <a:xfrm>
            <a:off x="6627681" y="251711"/>
            <a:ext cx="2368343" cy="4441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81" t="29128" r="26904" b="19693"/>
          <a:stretch/>
        </p:blipFill>
        <p:spPr bwMode="auto">
          <a:xfrm>
            <a:off x="111270" y="550015"/>
            <a:ext cx="6323906" cy="3920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297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96" t="39795" r="27943" b="30102"/>
          <a:stretch/>
        </p:blipFill>
        <p:spPr bwMode="auto">
          <a:xfrm>
            <a:off x="398760" y="404823"/>
            <a:ext cx="8525234" cy="4388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155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06375"/>
            <a:ext cx="8229600" cy="857250"/>
          </a:xfrm>
        </p:spPr>
        <p:txBody>
          <a:bodyPr/>
          <a:lstStyle/>
          <a:p>
            <a:r>
              <a:rPr lang="en-US" dirty="0" smtClean="0"/>
              <a:t>Protein folding</a:t>
            </a:r>
            <a:endParaRPr lang="ru-RU" dirty="0"/>
          </a:p>
        </p:txBody>
      </p:sp>
      <p:pic>
        <p:nvPicPr>
          <p:cNvPr id="121858" name="Picture 2" descr="https://upload.wikimedia.org/wikipedia/commons/thumb/a/a9/Protein_folding.png/360px-Protein_foldin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5311" y="1420209"/>
            <a:ext cx="4822688" cy="2468619"/>
          </a:xfrm>
          <a:prstGeom prst="rect">
            <a:avLst/>
          </a:prstGeom>
          <a:noFill/>
        </p:spPr>
      </p:pic>
      <p:pic>
        <p:nvPicPr>
          <p:cNvPr id="121860" name="Picture 4" descr="https://upload.wikimedia.org/wikipedia/commons/thumb/c/c5/Protein_folding_schematic.png/181px-Protein_folding_schematic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44359" y="1313793"/>
            <a:ext cx="3300248" cy="29471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39" t="21948" r="28173" b="37231"/>
          <a:stretch/>
        </p:blipFill>
        <p:spPr bwMode="auto">
          <a:xfrm>
            <a:off x="584392" y="337782"/>
            <a:ext cx="8172748" cy="4192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776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69" t="30666" r="30769" b="11795"/>
          <a:stretch/>
        </p:blipFill>
        <p:spPr bwMode="auto">
          <a:xfrm>
            <a:off x="646268" y="84979"/>
            <a:ext cx="8215849" cy="4951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5225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93" t="21538" r="26384" b="30565"/>
          <a:stretch/>
        </p:blipFill>
        <p:spPr bwMode="auto">
          <a:xfrm>
            <a:off x="378135" y="115966"/>
            <a:ext cx="8597053" cy="4645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216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Molecular </a:t>
            </a:r>
            <a:r>
              <a:rPr lang="en-US" dirty="0"/>
              <a:t>c</a:t>
            </a:r>
            <a:r>
              <a:rPr lang="en-US" dirty="0" smtClean="0"/>
              <a:t>haperons</a:t>
            </a:r>
            <a:endParaRPr lang="ru-RU" dirty="0"/>
          </a:p>
        </p:txBody>
      </p:sp>
      <p:pic>
        <p:nvPicPr>
          <p:cNvPr id="124930" name="Picture 2" descr="https://upload.wikimedia.org/wikipedia/commons/thumb/c/c7/PDB_1gme_EBI.jpg/220px-PDB_1gme_EB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32691" y="1022185"/>
            <a:ext cx="3941378" cy="295603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860331" y="4172607"/>
            <a:ext cx="56230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Example of a small eukaryotic heat shock protein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65" t="38563" r="28231" b="29539"/>
          <a:stretch/>
        </p:blipFill>
        <p:spPr bwMode="auto">
          <a:xfrm>
            <a:off x="844717" y="288758"/>
            <a:ext cx="8076489" cy="4543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847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92" t="35385" r="27077" b="18051"/>
          <a:stretch/>
        </p:blipFill>
        <p:spPr bwMode="auto">
          <a:xfrm>
            <a:off x="357510" y="216574"/>
            <a:ext cx="8291476" cy="4596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835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15" t="32820" r="27827" b="28103"/>
          <a:stretch/>
        </p:blipFill>
        <p:spPr bwMode="auto">
          <a:xfrm>
            <a:off x="44755" y="378135"/>
            <a:ext cx="8954865" cy="4552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227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8"/>
          <p:cNvSpPr txBox="1">
            <a:spLocks noGrp="1"/>
          </p:cNvSpPr>
          <p:nvPr>
            <p:ph type="ctrTitle"/>
          </p:nvPr>
        </p:nvSpPr>
        <p:spPr>
          <a:xfrm>
            <a:off x="165775" y="462475"/>
            <a:ext cx="8520600" cy="10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ru" sz="2400" b="1">
                <a:latin typeface="Cambria"/>
                <a:ea typeface="Cambria"/>
                <a:cs typeface="Cambria"/>
                <a:sym typeface="Cambria"/>
              </a:rPr>
              <a:t>LEARNING OUTCOMES</a:t>
            </a:r>
            <a:endParaRPr sz="2400" b="1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ru" sz="2400" b="1">
                <a:latin typeface="Cambria"/>
                <a:ea typeface="Cambria"/>
                <a:cs typeface="Cambria"/>
                <a:sym typeface="Cambria"/>
              </a:rPr>
              <a:t>As a result of the lesson you will be able to:</a:t>
            </a:r>
            <a:endParaRPr sz="24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81" name="Google Shape;181;p38"/>
          <p:cNvSpPr txBox="1">
            <a:spLocks noGrp="1"/>
          </p:cNvSpPr>
          <p:nvPr>
            <p:ph type="subTitle" idx="1"/>
          </p:nvPr>
        </p:nvSpPr>
        <p:spPr>
          <a:xfrm>
            <a:off x="9925" y="1506825"/>
            <a:ext cx="9134100" cy="33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❏"/>
            </a:pPr>
            <a:r>
              <a:rPr lang="ru" sz="18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draw a functional connection between primary structure and higher-order spatial organization of polypeptides; </a:t>
            </a:r>
            <a:endParaRPr sz="1800" b="1" i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❏"/>
            </a:pPr>
            <a:r>
              <a:rPr lang="ru" sz="18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explain the auxiliary role of chaperones in protein folding; </a:t>
            </a:r>
            <a:endParaRPr sz="1800" b="1" i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❏"/>
            </a:pPr>
            <a:r>
              <a:rPr lang="ru" sz="18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give detailed examples of human disorders linked with protein misfolding.</a:t>
            </a:r>
            <a:endParaRPr sz="1800" b="1" dirty="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1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634850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Post-translational protein modifications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366345" y="884839"/>
          <a:ext cx="6096000" cy="3352800"/>
        </p:xfrm>
        <a:graphic>
          <a:graphicData uri="http://schemas.openxmlformats.org/drawingml/2006/table">
            <a:tbl>
              <a:tblPr/>
              <a:tblGrid>
                <a:gridCol w="3048000"/>
                <a:gridCol w="304800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Frequency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Modification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/>
                        <a:t>58383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u="none" strike="noStrike" dirty="0" err="1">
                          <a:solidFill>
                            <a:srgbClr val="0B0080"/>
                          </a:solidFill>
                        </a:rPr>
                        <a:t>Phosphorylation</a:t>
                      </a:r>
                      <a:endParaRPr lang="en-US" dirty="0"/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/>
                        <a:t>6751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u="none" strike="noStrike" dirty="0" err="1">
                          <a:solidFill>
                            <a:srgbClr val="0B0080"/>
                          </a:solidFill>
                        </a:rPr>
                        <a:t>Acetylation</a:t>
                      </a:r>
                      <a:endParaRPr lang="en-US" dirty="0"/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/>
                        <a:t>5526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u="none" strike="noStrike" dirty="0">
                          <a:solidFill>
                            <a:srgbClr val="0B0080"/>
                          </a:solidFill>
                        </a:rPr>
                        <a:t>N-linked </a:t>
                      </a:r>
                      <a:r>
                        <a:rPr lang="en-US" u="none" strike="noStrike" dirty="0" err="1">
                          <a:solidFill>
                            <a:srgbClr val="0B0080"/>
                          </a:solidFill>
                        </a:rPr>
                        <a:t>glycosylation</a:t>
                      </a:r>
                      <a:endParaRPr lang="en-US" dirty="0"/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/>
                        <a:t>2844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u="none" strike="noStrike" dirty="0" err="1">
                          <a:solidFill>
                            <a:srgbClr val="0B0080"/>
                          </a:solidFill>
                        </a:rPr>
                        <a:t>Amidation</a:t>
                      </a:r>
                      <a:endParaRPr lang="en-US" dirty="0"/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/>
                        <a:t>1619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u="none" strike="noStrike" dirty="0">
                          <a:solidFill>
                            <a:srgbClr val="0B0080"/>
                          </a:solidFill>
                        </a:rPr>
                        <a:t>Hydroxylation</a:t>
                      </a:r>
                      <a:endParaRPr lang="en-US" dirty="0"/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/>
                        <a:t>1523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u="none" strike="noStrike" dirty="0" err="1">
                          <a:solidFill>
                            <a:srgbClr val="0B0080"/>
                          </a:solidFill>
                        </a:rPr>
                        <a:t>Methylation</a:t>
                      </a:r>
                      <a:endParaRPr lang="en-US" dirty="0"/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/>
                        <a:t>1133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u="none" strike="noStrike" dirty="0">
                          <a:solidFill>
                            <a:srgbClr val="0B0080"/>
                          </a:solidFill>
                        </a:rPr>
                        <a:t>O-linked </a:t>
                      </a:r>
                      <a:r>
                        <a:rPr lang="en-US" u="none" strike="noStrike" dirty="0" err="1">
                          <a:solidFill>
                            <a:srgbClr val="0B0080"/>
                          </a:solidFill>
                        </a:rPr>
                        <a:t>glycosylation</a:t>
                      </a:r>
                      <a:endParaRPr lang="en-US" dirty="0"/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dirty="0"/>
                        <a:t>878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u="none" strike="noStrike" dirty="0" err="1">
                          <a:solidFill>
                            <a:srgbClr val="0B0080"/>
                          </a:solidFill>
                        </a:rPr>
                        <a:t>Ubiquitylation</a:t>
                      </a:r>
                      <a:endParaRPr lang="en-US" dirty="0"/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/>
                        <a:t>826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u="none" dirty="0" err="1">
                          <a:solidFill>
                            <a:srgbClr val="0B0080"/>
                          </a:solidFill>
                        </a:rPr>
                        <a:t>Pyrrolidone</a:t>
                      </a:r>
                      <a:r>
                        <a:rPr lang="en-US" u="none" dirty="0">
                          <a:solidFill>
                            <a:srgbClr val="0B0080"/>
                          </a:solidFill>
                        </a:rPr>
                        <a:t> carboxylic </a:t>
                      </a:r>
                      <a:r>
                        <a:rPr lang="en-US" u="none" dirty="0" smtClean="0">
                          <a:solidFill>
                            <a:srgbClr val="0B0080"/>
                          </a:solidFill>
                        </a:rPr>
                        <a:t>acid</a:t>
                      </a:r>
                      <a:endParaRPr lang="en-US" u="none" dirty="0"/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/>
                        <a:t>504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u="none" strike="noStrike" dirty="0" err="1">
                          <a:solidFill>
                            <a:srgbClr val="0B0080"/>
                          </a:solidFill>
                        </a:rPr>
                        <a:t>Sulfation</a:t>
                      </a:r>
                      <a:endParaRPr lang="en-US" dirty="0"/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36633" y="4309242"/>
            <a:ext cx="873409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tx1"/>
                </a:solidFill>
              </a:rPr>
              <a:t>Khoury</a:t>
            </a:r>
            <a:r>
              <a:rPr lang="en-US" dirty="0" smtClean="0">
                <a:solidFill>
                  <a:schemeClr val="tx1"/>
                </a:solidFill>
              </a:rPr>
              <a:t> GA, </a:t>
            </a:r>
            <a:r>
              <a:rPr lang="en-US" dirty="0" err="1" smtClean="0">
                <a:solidFill>
                  <a:schemeClr val="tx1"/>
                </a:solidFill>
              </a:rPr>
              <a:t>Baliban</a:t>
            </a:r>
            <a:r>
              <a:rPr lang="en-US" dirty="0" smtClean="0">
                <a:solidFill>
                  <a:schemeClr val="tx1"/>
                </a:solidFill>
              </a:rPr>
              <a:t> RC &amp; </a:t>
            </a:r>
            <a:r>
              <a:rPr lang="en-US" dirty="0" err="1" smtClean="0">
                <a:solidFill>
                  <a:schemeClr val="tx1"/>
                </a:solidFill>
              </a:rPr>
              <a:t>Floudas</a:t>
            </a:r>
            <a:r>
              <a:rPr lang="en-US" dirty="0" smtClean="0">
                <a:solidFill>
                  <a:schemeClr val="tx1"/>
                </a:solidFill>
              </a:rPr>
              <a:t> CA (September 2011). </a:t>
            </a:r>
            <a:r>
              <a:rPr lang="en-US" dirty="0" smtClean="0">
                <a:solidFill>
                  <a:schemeClr val="tx1"/>
                </a:solidFill>
                <a:hlinkClick r:id="rId3"/>
              </a:rPr>
              <a:t>"Proteome-wide post-translational modification statistics: frequency analysis and </a:t>
            </a:r>
            <a:r>
              <a:rPr lang="en-US" dirty="0" err="1" smtClean="0">
                <a:solidFill>
                  <a:schemeClr val="tx1"/>
                </a:solidFill>
                <a:hlinkClick r:id="rId3"/>
              </a:rPr>
              <a:t>curation</a:t>
            </a:r>
            <a:r>
              <a:rPr lang="en-US" dirty="0" smtClean="0">
                <a:solidFill>
                  <a:schemeClr val="tx1"/>
                </a:solidFill>
                <a:hlinkClick r:id="rId3"/>
              </a:rPr>
              <a:t> of the </a:t>
            </a:r>
            <a:r>
              <a:rPr lang="en-US" dirty="0" err="1" smtClean="0">
                <a:solidFill>
                  <a:schemeClr val="tx1"/>
                </a:solidFill>
                <a:hlinkClick r:id="rId3"/>
              </a:rPr>
              <a:t>swiss-prot</a:t>
            </a:r>
            <a:r>
              <a:rPr lang="en-US" dirty="0" smtClean="0">
                <a:solidFill>
                  <a:schemeClr val="tx1"/>
                </a:solidFill>
                <a:hlinkClick r:id="rId3"/>
              </a:rPr>
              <a:t> database"</a:t>
            </a:r>
            <a:r>
              <a:rPr lang="en-US" dirty="0" smtClean="0">
                <a:solidFill>
                  <a:schemeClr val="tx1"/>
                </a:solidFill>
              </a:rPr>
              <a:t>. </a:t>
            </a:r>
            <a:r>
              <a:rPr lang="en-US" i="1" dirty="0" smtClean="0">
                <a:solidFill>
                  <a:schemeClr val="tx1"/>
                </a:solidFill>
              </a:rPr>
              <a:t>Scientific Reports</a:t>
            </a:r>
            <a:r>
              <a:rPr lang="en-US" dirty="0" smtClean="0">
                <a:solidFill>
                  <a:schemeClr val="tx1"/>
                </a:solidFill>
              </a:rPr>
              <a:t>. 1 (90): 90. </a:t>
            </a:r>
            <a:r>
              <a:rPr lang="en-US" dirty="0" smtClean="0">
                <a:solidFill>
                  <a:schemeClr val="tx1"/>
                </a:solidFill>
                <a:hlinkClick r:id="rId4" tooltip="Bibcode"/>
              </a:rPr>
              <a:t>Bibcode</a:t>
            </a:r>
            <a:r>
              <a:rPr lang="en-US" dirty="0" smtClean="0">
                <a:solidFill>
                  <a:schemeClr val="tx1"/>
                </a:solidFill>
              </a:rPr>
              <a:t>:</a:t>
            </a:r>
            <a:r>
              <a:rPr lang="en-US" dirty="0" smtClean="0">
                <a:solidFill>
                  <a:schemeClr val="tx1"/>
                </a:solidFill>
                <a:hlinkClick r:id="rId5"/>
              </a:rPr>
              <a:t>2011NatSR...1E..90K</a:t>
            </a:r>
            <a:r>
              <a:rPr lang="en-US" dirty="0" smtClean="0">
                <a:solidFill>
                  <a:schemeClr val="tx1"/>
                </a:solidFill>
              </a:rPr>
              <a:t>. </a:t>
            </a:r>
            <a:r>
              <a:rPr lang="en-US" dirty="0" smtClean="0">
                <a:solidFill>
                  <a:schemeClr val="tx1"/>
                </a:solidFill>
                <a:hlinkClick r:id="rId6" tooltip="Digital object identifier"/>
              </a:rPr>
              <a:t>doi</a:t>
            </a:r>
            <a:r>
              <a:rPr lang="en-US" dirty="0" smtClean="0">
                <a:solidFill>
                  <a:schemeClr val="tx1"/>
                </a:solidFill>
              </a:rPr>
              <a:t>:</a:t>
            </a:r>
            <a:r>
              <a:rPr lang="en-US" dirty="0" smtClean="0">
                <a:solidFill>
                  <a:schemeClr val="tx1"/>
                </a:solidFill>
                <a:hlinkClick r:id="rId7"/>
              </a:rPr>
              <a:t>10.1038/srep00090</a:t>
            </a:r>
            <a:r>
              <a:rPr lang="en-US" dirty="0" smtClean="0">
                <a:solidFill>
                  <a:schemeClr val="tx1"/>
                </a:solidFill>
              </a:rPr>
              <a:t>. </a:t>
            </a:r>
            <a:r>
              <a:rPr lang="en-US" dirty="0" smtClean="0">
                <a:solidFill>
                  <a:schemeClr val="tx1"/>
                </a:solidFill>
                <a:hlinkClick r:id="rId8" tooltip="PubMed Central"/>
              </a:rPr>
              <a:t>PMC</a:t>
            </a:r>
            <a:r>
              <a:rPr lang="en-US" dirty="0" smtClean="0">
                <a:solidFill>
                  <a:schemeClr val="tx1"/>
                </a:solidFill>
              </a:rPr>
              <a:t> </a:t>
            </a:r>
            <a:r>
              <a:rPr lang="en-US" dirty="0" smtClean="0">
                <a:solidFill>
                  <a:schemeClr val="tx1"/>
                </a:solidFill>
                <a:hlinkClick r:id="rId3"/>
              </a:rPr>
              <a:t>3201773</a:t>
            </a:r>
            <a:r>
              <a:rPr lang="en-US" dirty="0" smtClean="0">
                <a:solidFill>
                  <a:schemeClr val="tx1"/>
                </a:solidFill>
              </a:rPr>
              <a:t>. </a:t>
            </a:r>
            <a:r>
              <a:rPr lang="en-US" dirty="0" smtClean="0">
                <a:solidFill>
                  <a:schemeClr val="tx1"/>
                </a:solidFill>
                <a:hlinkClick r:id="rId9" tooltip="PubMed Identifier"/>
              </a:rPr>
              <a:t>PMID</a:t>
            </a:r>
            <a:r>
              <a:rPr lang="en-US" dirty="0" smtClean="0">
                <a:solidFill>
                  <a:schemeClr val="tx1"/>
                </a:solidFill>
              </a:rPr>
              <a:t> </a:t>
            </a:r>
            <a:r>
              <a:rPr lang="en-US" dirty="0" smtClean="0">
                <a:solidFill>
                  <a:schemeClr val="tx1"/>
                </a:solidFill>
                <a:hlinkClick r:id="rId10"/>
              </a:rPr>
              <a:t>22034591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65" t="27474" r="27500" b="12500"/>
          <a:stretch/>
        </p:blipFill>
        <p:spPr bwMode="auto">
          <a:xfrm>
            <a:off x="983151" y="252867"/>
            <a:ext cx="7762088" cy="459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47"/>
          <p:cNvSpPr txBox="1"/>
          <p:nvPr/>
        </p:nvSpPr>
        <p:spPr>
          <a:xfrm>
            <a:off x="325441" y="286230"/>
            <a:ext cx="8494500" cy="3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Clinical Characteristics of the Family Members.</a:t>
            </a:r>
            <a:endParaRPr sz="280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1" name="Google Shape;251;p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11521" y="4702813"/>
            <a:ext cx="1924560" cy="324034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47"/>
          <p:cNvSpPr txBox="1"/>
          <p:nvPr/>
        </p:nvSpPr>
        <p:spPr>
          <a:xfrm>
            <a:off x="1612800" y="4479231"/>
            <a:ext cx="5898300" cy="1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Klootwijk ED et al. </a:t>
            </a:r>
            <a:r>
              <a:rPr lang="ru" sz="1100" b="1" i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 Engl J Med </a:t>
            </a:r>
            <a:r>
              <a:rPr lang="ru" sz="11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2014;370:129-138</a:t>
            </a:r>
            <a:endParaRPr/>
          </a:p>
        </p:txBody>
      </p:sp>
      <p:pic>
        <p:nvPicPr>
          <p:cNvPr id="253" name="Google Shape;253;p47" descr="Imag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12800" y="699913"/>
            <a:ext cx="4423680" cy="3732872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47"/>
          <p:cNvSpPr/>
          <p:nvPr/>
        </p:nvSpPr>
        <p:spPr>
          <a:xfrm>
            <a:off x="720" y="5645944"/>
            <a:ext cx="6800100" cy="6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From [Publication Title, Author(s), Title of Article, Volume No., Page No. Copyright © (notice year) Massachusetts Medical Society. Reprinted with permission from Massachusetts Medical Society.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4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ru" sz="3959"/>
              <a:t>A family with a disease in many generations</a:t>
            </a:r>
            <a:endParaRPr sz="3959"/>
          </a:p>
        </p:txBody>
      </p:sp>
      <p:sp>
        <p:nvSpPr>
          <p:cNvPr id="262" name="Google Shape;262;p4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ru" sz="2400" dirty="0"/>
              <a:t>Rickets</a:t>
            </a:r>
            <a:endParaRPr sz="2400" dirty="0"/>
          </a:p>
          <a:p>
            <a:pPr marL="742950" lvl="1" indent="-2603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</a:pPr>
            <a:r>
              <a:rPr lang="ru" sz="2400" dirty="0"/>
              <a:t>Bone malformation</a:t>
            </a:r>
            <a:endParaRPr sz="2400" dirty="0"/>
          </a:p>
          <a:p>
            <a:pPr marL="742950" lvl="1" indent="-2603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</a:pPr>
            <a:r>
              <a:rPr lang="ru" sz="2400" dirty="0" smtClean="0"/>
              <a:t>low </a:t>
            </a:r>
            <a:r>
              <a:rPr lang="ru" sz="2400" dirty="0"/>
              <a:t>calcium and phosphate levels in blood (despite adequate dietary intake)</a:t>
            </a:r>
            <a:endParaRPr sz="2400" dirty="0"/>
          </a:p>
          <a:p>
            <a:pPr marL="342900" lvl="0" indent="-2921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ru" sz="2400" dirty="0"/>
              <a:t>Glucose in urine</a:t>
            </a:r>
            <a:endParaRPr sz="2400" dirty="0"/>
          </a:p>
          <a:p>
            <a:pPr marL="342900" lvl="0" indent="-2921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ru" sz="2400" dirty="0"/>
              <a:t>Amino acids in urine</a:t>
            </a:r>
            <a:endParaRPr sz="2400" dirty="0"/>
          </a:p>
          <a:p>
            <a:pPr marL="342900" lvl="0" indent="-29210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</a:pPr>
            <a:r>
              <a:rPr lang="ru" sz="2400" dirty="0">
                <a:solidFill>
                  <a:schemeClr val="accent1"/>
                </a:solidFill>
              </a:rPr>
              <a:t>Brainstorm… </a:t>
            </a:r>
            <a:endParaRPr sz="2400" dirty="0"/>
          </a:p>
          <a:p>
            <a:pPr marL="742950" lvl="1" indent="-26035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–"/>
            </a:pPr>
            <a:r>
              <a:rPr lang="ru" sz="2400" dirty="0">
                <a:solidFill>
                  <a:schemeClr val="accent1"/>
                </a:solidFill>
              </a:rPr>
              <a:t>What do these symptoms have in common?</a:t>
            </a:r>
            <a:endParaRPr sz="24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5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"/>
              <a:t>Nephron Function</a:t>
            </a:r>
            <a:endParaRPr/>
          </a:p>
        </p:txBody>
      </p:sp>
      <p:pic>
        <p:nvPicPr>
          <p:cNvPr id="337" name="Google Shape;337;p55" descr="2618_Nephron_Secretion_Reabsorption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547960" y="1200150"/>
            <a:ext cx="2372400" cy="3394500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p55"/>
          <p:cNvSpPr txBox="1"/>
          <p:nvPr/>
        </p:nvSpPr>
        <p:spPr>
          <a:xfrm>
            <a:off x="4045300" y="1846564"/>
            <a:ext cx="28908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Reabsorption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Active transport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" name="Google Shape;340;p55"/>
          <p:cNvSpPr txBox="1"/>
          <p:nvPr/>
        </p:nvSpPr>
        <p:spPr>
          <a:xfrm>
            <a:off x="3556649" y="1200191"/>
            <a:ext cx="38583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>
                <a:solidFill>
                  <a:srgbClr val="8000FF"/>
                </a:solidFill>
                <a:latin typeface="Calibri"/>
                <a:ea typeface="Calibri"/>
                <a:cs typeface="Calibri"/>
                <a:sym typeface="Calibri"/>
              </a:rPr>
              <a:t>Proximal Convoluted Tubule</a:t>
            </a:r>
            <a:endParaRPr sz="2400" b="1">
              <a:solidFill>
                <a:srgbClr val="8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41" name="Google Shape;341;p55"/>
          <p:cNvCxnSpPr>
            <a:stCxn id="340" idx="1"/>
          </p:cNvCxnSpPr>
          <p:nvPr/>
        </p:nvCxnSpPr>
        <p:spPr>
          <a:xfrm flipH="1">
            <a:off x="2637449" y="1511891"/>
            <a:ext cx="919200" cy="619800"/>
          </a:xfrm>
          <a:prstGeom prst="straightConnector1">
            <a:avLst/>
          </a:prstGeom>
          <a:noFill/>
          <a:ln w="76200" cap="flat" cmpd="sng">
            <a:solidFill>
              <a:srgbClr val="8000FF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58"/>
          <p:cNvSpPr txBox="1">
            <a:spLocks noGrp="1"/>
          </p:cNvSpPr>
          <p:nvPr>
            <p:ph type="title"/>
          </p:nvPr>
        </p:nvSpPr>
        <p:spPr>
          <a:xfrm>
            <a:off x="457200" y="130784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"/>
              <a:t>In a peroxisomal protein (EHHADH)</a:t>
            </a:r>
            <a:endParaRPr/>
          </a:p>
        </p:txBody>
      </p:sp>
      <p:pic>
        <p:nvPicPr>
          <p:cNvPr id="364" name="Google Shape;364;p58" descr="Screen Shot 2014-03-24 at 1.43.14 PM.pn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535430" y="1231463"/>
            <a:ext cx="6073200" cy="3331800"/>
          </a:xfrm>
          <a:prstGeom prst="rect">
            <a:avLst/>
          </a:prstGeom>
          <a:noFill/>
          <a:ln>
            <a:noFill/>
          </a:ln>
        </p:spPr>
      </p:pic>
      <p:sp>
        <p:nvSpPr>
          <p:cNvPr id="366" name="Google Shape;366;p58"/>
          <p:cNvSpPr txBox="1"/>
          <p:nvPr/>
        </p:nvSpPr>
        <p:spPr>
          <a:xfrm>
            <a:off x="1445780" y="986203"/>
            <a:ext cx="2032500" cy="230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Wild type (WT) EHHADH</a:t>
            </a:r>
            <a:endParaRPr/>
          </a:p>
        </p:txBody>
      </p:sp>
      <p:sp>
        <p:nvSpPr>
          <p:cNvPr id="367" name="Google Shape;367;p58"/>
          <p:cNvSpPr txBox="1"/>
          <p:nvPr/>
        </p:nvSpPr>
        <p:spPr>
          <a:xfrm>
            <a:off x="1515694" y="2830406"/>
            <a:ext cx="1514100" cy="230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Mutant EHHADH</a:t>
            </a:r>
            <a:endParaRPr/>
          </a:p>
        </p:txBody>
      </p:sp>
      <p:sp>
        <p:nvSpPr>
          <p:cNvPr id="368" name="Google Shape;368;p58"/>
          <p:cNvSpPr txBox="1"/>
          <p:nvPr/>
        </p:nvSpPr>
        <p:spPr>
          <a:xfrm>
            <a:off x="3557474" y="993907"/>
            <a:ext cx="1959900" cy="237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Mitochondria (mitos)</a:t>
            </a:r>
            <a:endParaRPr/>
          </a:p>
        </p:txBody>
      </p:sp>
      <p:sp>
        <p:nvSpPr>
          <p:cNvPr id="369" name="Google Shape;369;p58"/>
          <p:cNvSpPr txBox="1"/>
          <p:nvPr/>
        </p:nvSpPr>
        <p:spPr>
          <a:xfrm>
            <a:off x="3587862" y="2822729"/>
            <a:ext cx="1818000" cy="230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Mitochondria (mitos)</a:t>
            </a:r>
            <a:endParaRPr/>
          </a:p>
        </p:txBody>
      </p:sp>
      <p:sp>
        <p:nvSpPr>
          <p:cNvPr id="370" name="Google Shape;370;p58"/>
          <p:cNvSpPr txBox="1"/>
          <p:nvPr/>
        </p:nvSpPr>
        <p:spPr>
          <a:xfrm>
            <a:off x="5608063" y="993907"/>
            <a:ext cx="18903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WT (not in mitos)</a:t>
            </a:r>
            <a:endParaRPr/>
          </a:p>
        </p:txBody>
      </p:sp>
      <p:sp>
        <p:nvSpPr>
          <p:cNvPr id="371" name="Google Shape;371;p58"/>
          <p:cNvSpPr txBox="1"/>
          <p:nvPr/>
        </p:nvSpPr>
        <p:spPr>
          <a:xfrm>
            <a:off x="5517309" y="2822903"/>
            <a:ext cx="1842600" cy="230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Mutant (in mitos)</a:t>
            </a:r>
            <a:endParaRPr/>
          </a:p>
        </p:txBody>
      </p:sp>
      <p:pic>
        <p:nvPicPr>
          <p:cNvPr id="372" name="Google Shape;372;p5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20378" y="4770107"/>
            <a:ext cx="1924560" cy="324034"/>
          </a:xfrm>
          <a:prstGeom prst="rect">
            <a:avLst/>
          </a:prstGeom>
          <a:noFill/>
          <a:ln>
            <a:noFill/>
          </a:ln>
        </p:spPr>
      </p:pic>
      <p:sp>
        <p:nvSpPr>
          <p:cNvPr id="373" name="Google Shape;373;p58"/>
          <p:cNvSpPr txBox="1"/>
          <p:nvPr/>
        </p:nvSpPr>
        <p:spPr>
          <a:xfrm>
            <a:off x="413281" y="4975615"/>
            <a:ext cx="5898300" cy="1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Klootwijk ED et al. </a:t>
            </a:r>
            <a:r>
              <a:rPr lang="ru" sz="1100" b="1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 Engl J Med </a:t>
            </a:r>
            <a:r>
              <a:rPr lang="ru" sz="11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2014;370:129-138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59"/>
          <p:cNvSpPr txBox="1">
            <a:spLocks noGrp="1"/>
          </p:cNvSpPr>
          <p:nvPr>
            <p:ph type="title"/>
          </p:nvPr>
        </p:nvSpPr>
        <p:spPr>
          <a:xfrm>
            <a:off x="457200" y="130784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"/>
              <a:t>In a peroxisomal protein (EHHADH)</a:t>
            </a:r>
            <a:endParaRPr/>
          </a:p>
        </p:txBody>
      </p:sp>
      <p:pic>
        <p:nvPicPr>
          <p:cNvPr id="380" name="Google Shape;380;p59" descr="Screen Shot 2014-03-24 at 1.43.14 PM.pn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535430" y="1231463"/>
            <a:ext cx="6073200" cy="3331800"/>
          </a:xfrm>
          <a:prstGeom prst="rect">
            <a:avLst/>
          </a:prstGeom>
          <a:noFill/>
          <a:ln>
            <a:noFill/>
          </a:ln>
        </p:spPr>
      </p:pic>
      <p:sp>
        <p:nvSpPr>
          <p:cNvPr id="382" name="Google Shape;382;p59"/>
          <p:cNvSpPr txBox="1"/>
          <p:nvPr/>
        </p:nvSpPr>
        <p:spPr>
          <a:xfrm>
            <a:off x="1506989" y="991922"/>
            <a:ext cx="2059800" cy="230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Wild type (WT) EHHADH</a:t>
            </a:r>
            <a:endParaRPr/>
          </a:p>
        </p:txBody>
      </p:sp>
      <p:sp>
        <p:nvSpPr>
          <p:cNvPr id="383" name="Google Shape;383;p59"/>
          <p:cNvSpPr txBox="1"/>
          <p:nvPr/>
        </p:nvSpPr>
        <p:spPr>
          <a:xfrm>
            <a:off x="1496500" y="2830406"/>
            <a:ext cx="1639500" cy="230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Mutant EHHADH</a:t>
            </a:r>
            <a:endParaRPr/>
          </a:p>
        </p:txBody>
      </p:sp>
      <p:sp>
        <p:nvSpPr>
          <p:cNvPr id="384" name="Google Shape;384;p59"/>
          <p:cNvSpPr txBox="1"/>
          <p:nvPr/>
        </p:nvSpPr>
        <p:spPr>
          <a:xfrm>
            <a:off x="3511589" y="993308"/>
            <a:ext cx="2280600" cy="230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Mitochondria (mitos)</a:t>
            </a:r>
            <a:endParaRPr/>
          </a:p>
        </p:txBody>
      </p:sp>
      <p:sp>
        <p:nvSpPr>
          <p:cNvPr id="385" name="Google Shape;385;p59"/>
          <p:cNvSpPr txBox="1"/>
          <p:nvPr/>
        </p:nvSpPr>
        <p:spPr>
          <a:xfrm>
            <a:off x="3519029" y="2815815"/>
            <a:ext cx="1838700" cy="230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Mitochondria (mitos)</a:t>
            </a:r>
            <a:endParaRPr/>
          </a:p>
        </p:txBody>
      </p:sp>
      <p:sp>
        <p:nvSpPr>
          <p:cNvPr id="386" name="Google Shape;386;p59"/>
          <p:cNvSpPr txBox="1"/>
          <p:nvPr/>
        </p:nvSpPr>
        <p:spPr>
          <a:xfrm>
            <a:off x="5641969" y="998645"/>
            <a:ext cx="18225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WT (not in mitos)</a:t>
            </a:r>
            <a:endParaRPr/>
          </a:p>
        </p:txBody>
      </p:sp>
      <p:pic>
        <p:nvPicPr>
          <p:cNvPr id="387" name="Google Shape;387;p5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20378" y="4770107"/>
            <a:ext cx="1924560" cy="324034"/>
          </a:xfrm>
          <a:prstGeom prst="rect">
            <a:avLst/>
          </a:prstGeom>
          <a:noFill/>
          <a:ln>
            <a:noFill/>
          </a:ln>
        </p:spPr>
      </p:pic>
      <p:sp>
        <p:nvSpPr>
          <p:cNvPr id="388" name="Google Shape;388;p59"/>
          <p:cNvSpPr txBox="1"/>
          <p:nvPr/>
        </p:nvSpPr>
        <p:spPr>
          <a:xfrm>
            <a:off x="413281" y="4975615"/>
            <a:ext cx="5898300" cy="1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Klootwijk ED et al. </a:t>
            </a:r>
            <a:r>
              <a:rPr lang="ru" sz="1100" b="1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 Engl J Med </a:t>
            </a:r>
            <a:r>
              <a:rPr lang="ru" sz="11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2014;370:129-138</a:t>
            </a:r>
            <a:endParaRPr/>
          </a:p>
        </p:txBody>
      </p:sp>
      <p:sp>
        <p:nvSpPr>
          <p:cNvPr id="389" name="Google Shape;389;p59"/>
          <p:cNvSpPr txBox="1"/>
          <p:nvPr/>
        </p:nvSpPr>
        <p:spPr>
          <a:xfrm>
            <a:off x="5588878" y="2817965"/>
            <a:ext cx="1727400" cy="392400"/>
          </a:xfrm>
          <a:prstGeom prst="rect">
            <a:avLst/>
          </a:prstGeom>
          <a:solidFill>
            <a:srgbClr val="8000FF"/>
          </a:solidFill>
          <a:ln w="25400" cap="flat" cmpd="sng">
            <a:solidFill>
              <a:srgbClr val="B46D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Mutant in mitos</a:t>
            </a:r>
            <a:endParaRPr sz="1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&amp; peroxisomes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9"/>
          <p:cNvSpPr txBox="1">
            <a:spLocks noGrp="1"/>
          </p:cNvSpPr>
          <p:nvPr>
            <p:ph type="ctrTitle"/>
          </p:nvPr>
        </p:nvSpPr>
        <p:spPr>
          <a:xfrm>
            <a:off x="311700" y="365150"/>
            <a:ext cx="8520600" cy="101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800">
                <a:latin typeface="Cambria"/>
                <a:ea typeface="Cambria"/>
                <a:cs typeface="Cambria"/>
                <a:sym typeface="Cambria"/>
              </a:rPr>
              <a:t>Literature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87" name="Google Shape;187;p39"/>
          <p:cNvSpPr txBox="1">
            <a:spLocks noGrp="1"/>
          </p:cNvSpPr>
          <p:nvPr>
            <p:ph type="subTitle" idx="1"/>
          </p:nvPr>
        </p:nvSpPr>
        <p:spPr>
          <a:xfrm>
            <a:off x="311700" y="1442875"/>
            <a:ext cx="8176500" cy="30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1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AutoNum type="arabicPeriod"/>
            </a:pPr>
            <a:r>
              <a:rPr lang="ru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Alberts et al., pp. 109-134; </a:t>
            </a:r>
            <a:endParaRPr sz="1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AutoNum type="arabicPeriod"/>
            </a:pPr>
            <a:r>
              <a:rPr lang="ru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Alberts et al., pp. 333-362; </a:t>
            </a:r>
            <a:endParaRPr sz="1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AutoNum type="arabicPeriod"/>
            </a:pPr>
            <a:r>
              <a:rPr lang="ru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Lodish et al., pp. 67-87.</a:t>
            </a:r>
            <a:endParaRPr sz="1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</a:pPr>
            <a:endParaRPr sz="1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18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487705"/>
          </a:xfrm>
        </p:spPr>
        <p:txBody>
          <a:bodyPr/>
          <a:lstStyle/>
          <a:p>
            <a:r>
              <a:rPr lang="en-US" sz="3200" dirty="0" smtClean="0"/>
              <a:t>Types of protein structure</a:t>
            </a:r>
            <a:endParaRPr lang="ru-RU" sz="3200" dirty="0"/>
          </a:p>
        </p:txBody>
      </p:sp>
      <p:pic>
        <p:nvPicPr>
          <p:cNvPr id="123906" name="Picture 2" descr="https://upload.wikimedia.org/wikipedia/commons/thumb/0/05/Protein_structure.png/360px-Protein_structur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2771" y="798786"/>
            <a:ext cx="6968360" cy="41598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2" name="Picture 2" descr="https://upload.wikimedia.org/wikipedia/commons/thumb/2/26/225_Peptide_Bond-01.jpg/800px-225_Peptide_Bond-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66042" y="266354"/>
            <a:ext cx="5948856" cy="46813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39" t="22551" r="28481" b="35500"/>
          <a:stretch/>
        </p:blipFill>
        <p:spPr bwMode="auto">
          <a:xfrm>
            <a:off x="276281" y="359346"/>
            <a:ext cx="8310829" cy="417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295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92" t="27180" r="31808" b="37538"/>
          <a:stretch/>
        </p:blipFill>
        <p:spPr bwMode="auto">
          <a:xfrm>
            <a:off x="488137" y="448713"/>
            <a:ext cx="8400349" cy="411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317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62" t="23180" r="26558" b="28410"/>
          <a:stretch/>
        </p:blipFill>
        <p:spPr bwMode="auto">
          <a:xfrm>
            <a:off x="550015" y="184998"/>
            <a:ext cx="8252817" cy="4724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908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92" t="15486" r="27250" b="21949"/>
          <a:stretch/>
        </p:blipFill>
        <p:spPr bwMode="auto">
          <a:xfrm>
            <a:off x="577517" y="113733"/>
            <a:ext cx="8030218" cy="4870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101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926</TotalTime>
  <Words>644</Words>
  <Application>Microsoft Office PowerPoint</Application>
  <PresentationFormat>Экран (16:9)</PresentationFormat>
  <Paragraphs>91</Paragraphs>
  <Slides>26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26</vt:i4>
      </vt:variant>
    </vt:vector>
  </HeadingPairs>
  <TitlesOfParts>
    <vt:vector size="28" baseType="lpstr">
      <vt:lpstr>Office Theme</vt:lpstr>
      <vt:lpstr>Simple Light</vt:lpstr>
      <vt:lpstr>Al-Farabi Kazakh National University Higher School of Medicine</vt:lpstr>
      <vt:lpstr>LEARNING OUTCOMES As a result of the lesson you will be able to:</vt:lpstr>
      <vt:lpstr>Literature</vt:lpstr>
      <vt:lpstr>Types of protein structure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Protein folding</vt:lpstr>
      <vt:lpstr>Презентация PowerPoint</vt:lpstr>
      <vt:lpstr>Презентация PowerPoint</vt:lpstr>
      <vt:lpstr>Презентация PowerPoint</vt:lpstr>
      <vt:lpstr>Molecular chaperons</vt:lpstr>
      <vt:lpstr>Презентация PowerPoint</vt:lpstr>
      <vt:lpstr>Презентация PowerPoint</vt:lpstr>
      <vt:lpstr>Презентация PowerPoint</vt:lpstr>
      <vt:lpstr>Post-translational protein modifications</vt:lpstr>
      <vt:lpstr>Презентация PowerPoint</vt:lpstr>
      <vt:lpstr>Презентация PowerPoint</vt:lpstr>
      <vt:lpstr>A family with a disease in many generations</vt:lpstr>
      <vt:lpstr>Nephron Function</vt:lpstr>
      <vt:lpstr>In a peroxisomal protein (EHHADH)</vt:lpstr>
      <vt:lpstr>In a peroxisomal protein (EHHADH)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Al-Farabi Kazakh National University Higher School of Medicine</dc:title>
  <dc:creator>User</dc:creator>
  <cp:lastModifiedBy>User</cp:lastModifiedBy>
  <cp:revision>37</cp:revision>
  <dcterms:modified xsi:type="dcterms:W3CDTF">2021-10-26T16:32:17Z</dcterms:modified>
</cp:coreProperties>
</file>